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72" r:id="rId2"/>
    <p:sldId id="482" r:id="rId3"/>
    <p:sldId id="270" r:id="rId4"/>
    <p:sldId id="473" r:id="rId5"/>
    <p:sldId id="427" r:id="rId6"/>
    <p:sldId id="480" r:id="rId7"/>
    <p:sldId id="378" r:id="rId8"/>
    <p:sldId id="481" r:id="rId9"/>
    <p:sldId id="477" r:id="rId10"/>
    <p:sldId id="257" r:id="rId11"/>
    <p:sldId id="476" r:id="rId12"/>
    <p:sldId id="479" r:id="rId13"/>
    <p:sldId id="478" r:id="rId14"/>
    <p:sldId id="332" r:id="rId15"/>
    <p:sldId id="265" r:id="rId16"/>
    <p:sldId id="437" r:id="rId17"/>
    <p:sldId id="4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1CD13D48-C2C8-5944-90E4-7491A0223247}">
          <p14:sldIdLst/>
        </p14:section>
        <p14:section name="Main Slide" id="{5A7BB038-FF06-B040-B553-57972244DBCE}">
          <p14:sldIdLst>
            <p14:sldId id="472"/>
            <p14:sldId id="482"/>
            <p14:sldId id="270"/>
            <p14:sldId id="473"/>
            <p14:sldId id="427"/>
            <p14:sldId id="480"/>
            <p14:sldId id="378"/>
            <p14:sldId id="481"/>
            <p14:sldId id="477"/>
            <p14:sldId id="257"/>
            <p14:sldId id="476"/>
            <p14:sldId id="479"/>
            <p14:sldId id="478"/>
            <p14:sldId id="332"/>
            <p14:sldId id="265"/>
            <p14:sldId id="437"/>
            <p14:sldId id="429"/>
          </p14:sldIdLst>
        </p14:section>
        <p14:section name="UI Kit" id="{3270E7D6-FCD2-1848-A135-99EA996B54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DC7"/>
    <a:srgbClr val="A44F7D"/>
    <a:srgbClr val="76C3DF"/>
    <a:srgbClr val="1B9BC9"/>
    <a:srgbClr val="49AFD4"/>
    <a:srgbClr val="FFFFFF"/>
    <a:srgbClr val="0287D1"/>
    <a:srgbClr val="0080C9"/>
    <a:srgbClr val="006AAE"/>
    <a:srgbClr val="009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7"/>
    <p:restoredTop sz="85429" autoAdjust="0"/>
  </p:normalViewPr>
  <p:slideViewPr>
    <p:cSldViewPr snapToObjects="1">
      <p:cViewPr varScale="1">
        <p:scale>
          <a:sx n="97" d="100"/>
          <a:sy n="97" d="100"/>
        </p:scale>
        <p:origin x="8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665955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1066800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53" y="231890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723349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rgbClr val="058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20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59" y="-304800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2201" y="2423673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61722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2" y="382574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minikPinterSnapshot/snapshot_hackathon" TargetMode="Externa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austinhackathon2018/shared_invite/enQtMzA1MTkwMjMzODU5LTJlNmM2YWNmZjgyMDllYzYwYWIyNDRmNDRiZjQ3ZjYwYzViZmVmYmI5ZWU2MTUxZjc0NTQwMGFiZjIwYjg2Mzk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napshot.travel/" TargetMode="External"/><Relationship Id="rId7" Type="http://schemas.openxmlformats.org/officeDocument/2006/relationships/hyperlink" Target="https://fabric-sandbox.snapshot.travel/api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fabric-sandbox.snapshot.travel/" TargetMode="External"/><Relationship Id="rId5" Type="http://schemas.openxmlformats.org/officeDocument/2006/relationships/hyperlink" Target="https://europewest-api-sandbox.snapshot.travel.technology/v1/%7bAPI%7d" TargetMode="External"/><Relationship Id="rId4" Type="http://schemas.openxmlformats.org/officeDocument/2006/relationships/hyperlink" Target="https://europewest-api-sandbox.snapshot.technology/oauth/tok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60203" y="3086225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b="1" spc="1200" dirty="0">
                <a:latin typeface="Proxima Nova Semibold" charset="0"/>
                <a:ea typeface="Proxima Nova Semibold" charset="0"/>
                <a:cs typeface="Proxima Nova Semibold" charset="0"/>
              </a:rPr>
              <a:t>Hackathon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60203" y="3682131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1600" spc="600" dirty="0">
                <a:solidFill>
                  <a:schemeClr val="tx1">
                    <a:alpha val="44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Austin 2018</a:t>
            </a: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71" y="2238958"/>
            <a:ext cx="2191722" cy="5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ame 3"/>
          <p:cNvSpPr/>
          <p:nvPr/>
        </p:nvSpPr>
        <p:spPr>
          <a:xfrm>
            <a:off x="3124200" y="533400"/>
            <a:ext cx="6302468" cy="5720861"/>
          </a:xfrm>
          <a:custGeom>
            <a:avLst/>
            <a:gdLst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715108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71510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703385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703385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316524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316524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636440 w 6302468"/>
              <a:gd name="connsiteY6" fmla="*/ 533430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64250 w 6302468"/>
              <a:gd name="connsiteY6" fmla="*/ 5346340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689475 w 6302468"/>
              <a:gd name="connsiteY8" fmla="*/ 540497 h 5720861"/>
              <a:gd name="connsiteX9" fmla="*/ 599728 w 6302468"/>
              <a:gd name="connsiteY9" fmla="*/ 552528 h 57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02468" h="5720861">
                <a:moveTo>
                  <a:pt x="0" y="0"/>
                </a:moveTo>
                <a:lnTo>
                  <a:pt x="6302468" y="0"/>
                </a:lnTo>
                <a:lnTo>
                  <a:pt x="6302468" y="5720861"/>
                </a:lnTo>
                <a:lnTo>
                  <a:pt x="0" y="5720861"/>
                </a:lnTo>
                <a:lnTo>
                  <a:pt x="0" y="0"/>
                </a:lnTo>
                <a:close/>
                <a:moveTo>
                  <a:pt x="599728" y="552528"/>
                </a:moveTo>
                <a:cubicBezTo>
                  <a:pt x="595820" y="1986651"/>
                  <a:pt x="604253" y="3731744"/>
                  <a:pt x="600345" y="5165867"/>
                </a:cubicBezTo>
                <a:lnTo>
                  <a:pt x="5701507" y="5189004"/>
                </a:lnTo>
                <a:cubicBezTo>
                  <a:pt x="5697599" y="3571220"/>
                  <a:pt x="5693383" y="2158281"/>
                  <a:pt x="5689475" y="540497"/>
                </a:cubicBezTo>
                <a:lnTo>
                  <a:pt x="599728" y="55252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9318" y="1215407"/>
            <a:ext cx="2990083" cy="4946526"/>
            <a:chOff x="4478798" y="1062388"/>
            <a:chExt cx="2990083" cy="4946526"/>
          </a:xfrm>
        </p:grpSpPr>
        <p:sp>
          <p:nvSpPr>
            <p:cNvPr id="7" name="Rounded Rectangle 6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On the books</a:t>
              </a: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4650949" y="232660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values based on reservation details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Average daily rate, Revenue per available room, Occupancy, Revenue, Room nights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on daily, weekly, monthly, whole data range granularity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per dimensions: market segments, channels, room types, rate plans,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Different time dimensions – as of date, pace endpoint (difference over time)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Forecast and budget 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57904" y="1210253"/>
            <a:ext cx="2990083" cy="49465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Dictionaries</a:t>
              </a: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350632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Dimensions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Selection / filtering lists of all possible room types, channels, segments,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Sometimes, the list can be pretty big (e.g. travel agents)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AB74B5-D79A-49D5-88D6-468CDA2CBF7F}"/>
              </a:ext>
            </a:extLst>
          </p:cNvPr>
          <p:cNvGrpSpPr/>
          <p:nvPr/>
        </p:nvGrpSpPr>
        <p:grpSpPr>
          <a:xfrm>
            <a:off x="920732" y="1215407"/>
            <a:ext cx="2990083" cy="4946526"/>
            <a:chOff x="4478798" y="1062388"/>
            <a:chExt cx="2990083" cy="4946526"/>
          </a:xfrm>
        </p:grpSpPr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A7E30B6-7F8A-4684-B9C7-5E228C9B53E7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9C1D1457-6024-40F9-9772-0CBF5F0BB1E5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Reservation list</a:t>
              </a:r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41B0939A-1A9F-4EC0-8E92-A3F87398845C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218318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Only one endpoint, returns list of reservations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Both past and future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Details like status, dates, contact details, revenue, room number, room type, …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8CE678-879B-4438-B03E-2C7ADFA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OTHER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9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587563" y="1257759"/>
            <a:ext cx="2180885" cy="4457241"/>
            <a:chOff x="4362323" y="1251679"/>
            <a:chExt cx="2180885" cy="4457241"/>
          </a:xfrm>
        </p:grpSpPr>
        <p:sp>
          <p:nvSpPr>
            <p:cNvPr id="4" name="Rounded Rectangle 3"/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3"/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Instagram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2325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560835" y="1251679"/>
            <a:ext cx="2180883" cy="4457241"/>
            <a:chOff x="6738266" y="1251679"/>
            <a:chExt cx="2180883" cy="4457241"/>
          </a:xfrm>
        </p:grpSpPr>
        <p:sp>
          <p:nvSpPr>
            <p:cNvPr id="24" name="Rounded Rectangle 23"/>
            <p:cNvSpPr/>
            <p:nvPr/>
          </p:nvSpPr>
          <p:spPr>
            <a:xfrm>
              <a:off x="6738267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738266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7404271" y="2068643"/>
              <a:ext cx="943249" cy="760682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07722" y="1251679"/>
            <a:ext cx="2180885" cy="4457241"/>
            <a:chOff x="9114205" y="1251679"/>
            <a:chExt cx="2180885" cy="4457241"/>
          </a:xfrm>
        </p:grpSpPr>
        <p:sp>
          <p:nvSpPr>
            <p:cNvPr id="33" name="Rounded Rectangle 32"/>
            <p:cNvSpPr/>
            <p:nvPr/>
          </p:nvSpPr>
          <p:spPr>
            <a:xfrm>
              <a:off x="9114208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9114205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Google Analytics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114207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9895663" y="2048039"/>
              <a:ext cx="807231" cy="801889"/>
              <a:chOff x="5110056" y="4060506"/>
              <a:chExt cx="319617" cy="317501"/>
            </a:xfrm>
            <a:solidFill>
              <a:schemeClr val="accent3"/>
            </a:solidFill>
          </p:grpSpPr>
          <p:sp>
            <p:nvSpPr>
              <p:cNvPr id="44" name="Freeform 60"/>
              <p:cNvSpPr>
                <a:spLocks noEditPoints="1"/>
              </p:cNvSpPr>
              <p:nvPr/>
            </p:nvSpPr>
            <p:spPr bwMode="auto">
              <a:xfrm>
                <a:off x="5110056" y="4088023"/>
                <a:ext cx="198967" cy="289984"/>
              </a:xfrm>
              <a:custGeom>
                <a:avLst/>
                <a:gdLst>
                  <a:gd name="T0" fmla="*/ 16 w 76"/>
                  <a:gd name="T1" fmla="*/ 65 h 111"/>
                  <a:gd name="T2" fmla="*/ 0 w 76"/>
                  <a:gd name="T3" fmla="*/ 88 h 111"/>
                  <a:gd name="T4" fmla="*/ 38 w 76"/>
                  <a:gd name="T5" fmla="*/ 111 h 111"/>
                  <a:gd name="T6" fmla="*/ 76 w 76"/>
                  <a:gd name="T7" fmla="*/ 86 h 111"/>
                  <a:gd name="T8" fmla="*/ 66 w 76"/>
                  <a:gd name="T9" fmla="*/ 86 h 111"/>
                  <a:gd name="T10" fmla="*/ 38 w 76"/>
                  <a:gd name="T11" fmla="*/ 105 h 111"/>
                  <a:gd name="T12" fmla="*/ 13 w 76"/>
                  <a:gd name="T13" fmla="*/ 84 h 111"/>
                  <a:gd name="T14" fmla="*/ 16 w 76"/>
                  <a:gd name="T15" fmla="*/ 76 h 111"/>
                  <a:gd name="T16" fmla="*/ 16 w 76"/>
                  <a:gd name="T17" fmla="*/ 73 h 111"/>
                  <a:gd name="T18" fmla="*/ 16 w 76"/>
                  <a:gd name="T19" fmla="*/ 65 h 111"/>
                  <a:gd name="T20" fmla="*/ 16 w 76"/>
                  <a:gd name="T21" fmla="*/ 0 h 111"/>
                  <a:gd name="T22" fmla="*/ 8 w 76"/>
                  <a:gd name="T23" fmla="*/ 17 h 111"/>
                  <a:gd name="T24" fmla="*/ 16 w 76"/>
                  <a:gd name="T25" fmla="*/ 37 h 111"/>
                  <a:gd name="T26" fmla="*/ 16 w 76"/>
                  <a:gd name="T2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11">
                    <a:moveTo>
                      <a:pt x="16" y="65"/>
                    </a:moveTo>
                    <a:cubicBezTo>
                      <a:pt x="6" y="71"/>
                      <a:pt x="0" y="80"/>
                      <a:pt x="0" y="88"/>
                    </a:cubicBezTo>
                    <a:cubicBezTo>
                      <a:pt x="0" y="102"/>
                      <a:pt x="18" y="111"/>
                      <a:pt x="38" y="111"/>
                    </a:cubicBezTo>
                    <a:cubicBezTo>
                      <a:pt x="60" y="111"/>
                      <a:pt x="75" y="99"/>
                      <a:pt x="76" y="86"/>
                    </a:cubicBezTo>
                    <a:cubicBezTo>
                      <a:pt x="66" y="86"/>
                      <a:pt x="66" y="86"/>
                      <a:pt x="66" y="86"/>
                    </a:cubicBezTo>
                    <a:cubicBezTo>
                      <a:pt x="65" y="97"/>
                      <a:pt x="58" y="105"/>
                      <a:pt x="38" y="105"/>
                    </a:cubicBezTo>
                    <a:cubicBezTo>
                      <a:pt x="24" y="105"/>
                      <a:pt x="13" y="95"/>
                      <a:pt x="13" y="84"/>
                    </a:cubicBezTo>
                    <a:cubicBezTo>
                      <a:pt x="13" y="82"/>
                      <a:pt x="14" y="79"/>
                      <a:pt x="16" y="76"/>
                    </a:cubicBezTo>
                    <a:cubicBezTo>
                      <a:pt x="16" y="75"/>
                      <a:pt x="16" y="74"/>
                      <a:pt x="16" y="73"/>
                    </a:cubicBezTo>
                    <a:cubicBezTo>
                      <a:pt x="16" y="65"/>
                      <a:pt x="16" y="65"/>
                      <a:pt x="16" y="65"/>
                    </a:cubicBezTo>
                    <a:moveTo>
                      <a:pt x="16" y="0"/>
                    </a:moveTo>
                    <a:cubicBezTo>
                      <a:pt x="11" y="4"/>
                      <a:pt x="8" y="11"/>
                      <a:pt x="8" y="17"/>
                    </a:cubicBezTo>
                    <a:cubicBezTo>
                      <a:pt x="8" y="25"/>
                      <a:pt x="11" y="32"/>
                      <a:pt x="16" y="37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5" name="Freeform 61"/>
              <p:cNvSpPr>
                <a:spLocks/>
              </p:cNvSpPr>
              <p:nvPr/>
            </p:nvSpPr>
            <p:spPr bwMode="auto">
              <a:xfrm>
                <a:off x="5319606" y="4060506"/>
                <a:ext cx="110067" cy="105833"/>
              </a:xfrm>
              <a:custGeom>
                <a:avLst/>
                <a:gdLst>
                  <a:gd name="T0" fmla="*/ 31 w 52"/>
                  <a:gd name="T1" fmla="*/ 0 h 50"/>
                  <a:gd name="T2" fmla="*/ 21 w 52"/>
                  <a:gd name="T3" fmla="*/ 0 h 50"/>
                  <a:gd name="T4" fmla="*/ 21 w 52"/>
                  <a:gd name="T5" fmla="*/ 20 h 50"/>
                  <a:gd name="T6" fmla="*/ 0 w 52"/>
                  <a:gd name="T7" fmla="*/ 20 h 50"/>
                  <a:gd name="T8" fmla="*/ 0 w 52"/>
                  <a:gd name="T9" fmla="*/ 31 h 50"/>
                  <a:gd name="T10" fmla="*/ 21 w 52"/>
                  <a:gd name="T11" fmla="*/ 31 h 50"/>
                  <a:gd name="T12" fmla="*/ 21 w 52"/>
                  <a:gd name="T13" fmla="*/ 50 h 50"/>
                  <a:gd name="T14" fmla="*/ 31 w 52"/>
                  <a:gd name="T15" fmla="*/ 50 h 50"/>
                  <a:gd name="T16" fmla="*/ 31 w 52"/>
                  <a:gd name="T17" fmla="*/ 31 h 50"/>
                  <a:gd name="T18" fmla="*/ 52 w 52"/>
                  <a:gd name="T19" fmla="*/ 31 h 50"/>
                  <a:gd name="T20" fmla="*/ 52 w 52"/>
                  <a:gd name="T21" fmla="*/ 20 h 50"/>
                  <a:gd name="T22" fmla="*/ 31 w 52"/>
                  <a:gd name="T23" fmla="*/ 20 h 50"/>
                  <a:gd name="T24" fmla="*/ 31 w 52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0">
                    <a:moveTo>
                      <a:pt x="31" y="0"/>
                    </a:moveTo>
                    <a:lnTo>
                      <a:pt x="21" y="0"/>
                    </a:lnTo>
                    <a:lnTo>
                      <a:pt x="21" y="20"/>
                    </a:lnTo>
                    <a:lnTo>
                      <a:pt x="0" y="20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50"/>
                    </a:lnTo>
                    <a:lnTo>
                      <a:pt x="31" y="50"/>
                    </a:lnTo>
                    <a:lnTo>
                      <a:pt x="31" y="31"/>
                    </a:lnTo>
                    <a:lnTo>
                      <a:pt x="52" y="31"/>
                    </a:lnTo>
                    <a:lnTo>
                      <a:pt x="52" y="20"/>
                    </a:lnTo>
                    <a:lnTo>
                      <a:pt x="31" y="2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C1256-A0CC-477D-9BCD-ED7519FB3195}"/>
              </a:ext>
            </a:extLst>
          </p:cNvPr>
          <p:cNvGrpSpPr/>
          <p:nvPr/>
        </p:nvGrpSpPr>
        <p:grpSpPr>
          <a:xfrm>
            <a:off x="609720" y="1282340"/>
            <a:ext cx="2180885" cy="4457241"/>
            <a:chOff x="4362323" y="1251679"/>
            <a:chExt cx="2180885" cy="4457241"/>
          </a:xfrm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D9968D9C-E96C-469E-9EC6-21E24A7BB920}"/>
                </a:ext>
              </a:extLst>
            </p:cNvPr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2BE834E-8A1A-46BD-B3E2-C7205C14E772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Facebook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E441639C-511E-4344-808F-8739F829834E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422092"/>
              <a:ext cx="21808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1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0" name="Freeform 90">
              <a:extLst>
                <a:ext uri="{FF2B5EF4-FFF2-40B4-BE49-F238E27FC236}">
                  <a16:creationId xmlns:a16="http://schemas.microsoft.com/office/drawing/2014/main" id="{4A3CA2D5-5616-4F7C-BEB8-0B7280E7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61" name="Title 3">
            <a:extLst>
              <a:ext uri="{FF2B5EF4-FFF2-40B4-BE49-F238E27FC236}">
                <a16:creationId xmlns:a16="http://schemas.microsoft.com/office/drawing/2014/main" id="{8C604DF7-F148-4190-92C3-F13A61EEC680}"/>
              </a:ext>
            </a:extLst>
          </p:cNvPr>
          <p:cNvSpPr txBox="1">
            <a:spLocks/>
          </p:cNvSpPr>
          <p:nvPr/>
        </p:nvSpPr>
        <p:spPr>
          <a:xfrm>
            <a:off x="981168" y="371820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Facebook pages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views,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posts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47BFE9BD-C38A-42F0-A102-DC71C684C39B}"/>
              </a:ext>
            </a:extLst>
          </p:cNvPr>
          <p:cNvSpPr txBox="1">
            <a:spLocks/>
          </p:cNvSpPr>
          <p:nvPr/>
        </p:nvSpPr>
        <p:spPr>
          <a:xfrm>
            <a:off x="3867686" y="3749306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Pictures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Hearts, replies,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Tags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4E2BE7F6-5691-4780-9431-3A166ABD95D5}"/>
              </a:ext>
            </a:extLst>
          </p:cNvPr>
          <p:cNvSpPr txBox="1">
            <a:spLocks/>
          </p:cNvSpPr>
          <p:nvPr/>
        </p:nvSpPr>
        <p:spPr>
          <a:xfrm>
            <a:off x="6553200" y="3240793"/>
            <a:ext cx="218088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Roboto Light" charset="0"/>
                <a:ea typeface="Roboto Light" charset="0"/>
                <a:cs typeface="Roboto Light" charset="0"/>
              </a:rPr>
              <a:t>Twitter</a:t>
            </a:r>
            <a:endParaRPr lang="en-US" sz="7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6C90A937-01B8-48CB-8F01-5B9858CFCBA2}"/>
              </a:ext>
            </a:extLst>
          </p:cNvPr>
          <p:cNvSpPr txBox="1">
            <a:spLocks/>
          </p:cNvSpPr>
          <p:nvPr/>
        </p:nvSpPr>
        <p:spPr>
          <a:xfrm>
            <a:off x="7065278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retweets,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1947B217-C660-4855-875A-EFB93DA1CBCC}"/>
              </a:ext>
            </a:extLst>
          </p:cNvPr>
          <p:cNvSpPr txBox="1">
            <a:spLocks/>
          </p:cNvSpPr>
          <p:nvPr/>
        </p:nvSpPr>
        <p:spPr>
          <a:xfrm>
            <a:off x="9842834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Views, Revenue,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Dimensions like countries or channels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467A-CADD-4872-A595-7601888F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20" y="1706961"/>
            <a:ext cx="15240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0F2A9-6C4A-42FC-A65B-E6868A3D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058" y="1863968"/>
            <a:ext cx="1776211" cy="10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7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8200" y="702506"/>
            <a:ext cx="6960559" cy="2400657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1">
                    <a:alpha val="55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659238" y="2275294"/>
            <a:ext cx="3288555" cy="582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b="0" dirty="0">
                <a:latin typeface="Roboto Light" charset="0"/>
                <a:ea typeface="Roboto Light" charset="0"/>
                <a:cs typeface="Roboto Light" charset="0"/>
              </a:rPr>
              <a:t>Slack for hotels</a:t>
            </a:r>
            <a:endParaRPr lang="en-US" sz="12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659239" y="3209909"/>
            <a:ext cx="3288555" cy="29082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Hotel staff communication (internal)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Messaging – dialog and messages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Tasks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Notifications – REST – polling, </a:t>
            </a:r>
            <a:r>
              <a:rPr lang="en-US" sz="11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javascript</a:t>
            </a: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SDK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Users endpoint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 UI is available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Android </a:t>
            </a:r>
            <a:r>
              <a:rPr lang="en-US" sz="110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native application</a:t>
            </a:r>
            <a:endParaRPr lang="en-US" sz="110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Hexagon 3"/>
          <p:cNvSpPr/>
          <p:nvPr/>
        </p:nvSpPr>
        <p:spPr>
          <a:xfrm rot="16200000">
            <a:off x="6084000" y="905335"/>
            <a:ext cx="6250184" cy="5963514"/>
          </a:xfrm>
          <a:custGeom>
            <a:avLst/>
            <a:gdLst>
              <a:gd name="connsiteX0" fmla="*/ 0 w 8111068"/>
              <a:gd name="connsiteY0" fmla="*/ 3775843 h 7551686"/>
              <a:gd name="connsiteX1" fmla="*/ 1887922 w 8111068"/>
              <a:gd name="connsiteY1" fmla="*/ 2 h 7551686"/>
              <a:gd name="connsiteX2" fmla="*/ 6223147 w 8111068"/>
              <a:gd name="connsiteY2" fmla="*/ 2 h 7551686"/>
              <a:gd name="connsiteX3" fmla="*/ 8111068 w 8111068"/>
              <a:gd name="connsiteY3" fmla="*/ 3775843 h 7551686"/>
              <a:gd name="connsiteX4" fmla="*/ 6223147 w 8111068"/>
              <a:gd name="connsiteY4" fmla="*/ 7551684 h 7551686"/>
              <a:gd name="connsiteX5" fmla="*/ 1887922 w 8111068"/>
              <a:gd name="connsiteY5" fmla="*/ 7551684 h 7551686"/>
              <a:gd name="connsiteX6" fmla="*/ 0 w 8111068"/>
              <a:gd name="connsiteY6" fmla="*/ 3775843 h 7551686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4362263 w 6250184"/>
              <a:gd name="connsiteY4" fmla="*/ 7551682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5180410 w 6250184"/>
              <a:gd name="connsiteY4" fmla="*/ 5963514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6156018"/>
              <a:gd name="connsiteX1" fmla="*/ 27038 w 6250184"/>
              <a:gd name="connsiteY1" fmla="*/ 0 h 6156018"/>
              <a:gd name="connsiteX2" fmla="*/ 4362263 w 6250184"/>
              <a:gd name="connsiteY2" fmla="*/ 0 h 6156018"/>
              <a:gd name="connsiteX3" fmla="*/ 6250184 w 6250184"/>
              <a:gd name="connsiteY3" fmla="*/ 3775841 h 6156018"/>
              <a:gd name="connsiteX4" fmla="*/ 5180410 w 6250184"/>
              <a:gd name="connsiteY4" fmla="*/ 5963514 h 6156018"/>
              <a:gd name="connsiteX5" fmla="*/ 10996 w 6250184"/>
              <a:gd name="connsiteY5" fmla="*/ 6156018 h 6156018"/>
              <a:gd name="connsiteX6" fmla="*/ 0 w 6250184"/>
              <a:gd name="connsiteY6" fmla="*/ 4208978 h 6156018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83302 h 5963514"/>
              <a:gd name="connsiteX6" fmla="*/ 5732 w 6255916"/>
              <a:gd name="connsiteY6" fmla="*/ 4208978 h 5963514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99344 h 5963514"/>
              <a:gd name="connsiteX6" fmla="*/ 5732 w 6255916"/>
              <a:gd name="connsiteY6" fmla="*/ 4208978 h 5963514"/>
              <a:gd name="connsiteX0" fmla="*/ 0 w 6250184"/>
              <a:gd name="connsiteY0" fmla="*/ 4208978 h 5963514"/>
              <a:gd name="connsiteX1" fmla="*/ 27038 w 6250184"/>
              <a:gd name="connsiteY1" fmla="*/ 0 h 5963514"/>
              <a:gd name="connsiteX2" fmla="*/ 4362263 w 6250184"/>
              <a:gd name="connsiteY2" fmla="*/ 0 h 5963514"/>
              <a:gd name="connsiteX3" fmla="*/ 6250184 w 6250184"/>
              <a:gd name="connsiteY3" fmla="*/ 3775841 h 5963514"/>
              <a:gd name="connsiteX4" fmla="*/ 5180410 w 6250184"/>
              <a:gd name="connsiteY4" fmla="*/ 5963514 h 5963514"/>
              <a:gd name="connsiteX5" fmla="*/ 10996 w 6250184"/>
              <a:gd name="connsiteY5" fmla="*/ 5931428 h 5963514"/>
              <a:gd name="connsiteX6" fmla="*/ 0 w 6250184"/>
              <a:gd name="connsiteY6" fmla="*/ 4208978 h 596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184" h="5963514">
                <a:moveTo>
                  <a:pt x="0" y="4208978"/>
                </a:moveTo>
                <a:lnTo>
                  <a:pt x="27038" y="0"/>
                </a:lnTo>
                <a:lnTo>
                  <a:pt x="4362263" y="0"/>
                </a:lnTo>
                <a:lnTo>
                  <a:pt x="6250184" y="3775841"/>
                </a:lnTo>
                <a:lnTo>
                  <a:pt x="5180410" y="5963514"/>
                </a:lnTo>
                <a:lnTo>
                  <a:pt x="10996" y="5931428"/>
                </a:lnTo>
                <a:cubicBezTo>
                  <a:pt x="7331" y="5282415"/>
                  <a:pt x="3665" y="4857991"/>
                  <a:pt x="0" y="42089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3500000" algn="b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2"/>
          <a:stretch/>
        </p:blipFill>
        <p:spPr>
          <a:xfrm>
            <a:off x="6848299" y="2418029"/>
            <a:ext cx="5342550" cy="4333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0849" cy="152400"/>
          </a:xfrm>
          <a:prstGeom prst="rect">
            <a:avLst/>
          </a:prstGeom>
          <a:solidFill>
            <a:srgbClr val="A4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69720" y="2132571"/>
            <a:ext cx="9075420" cy="2899983"/>
            <a:chOff x="1569720" y="2132571"/>
            <a:chExt cx="9075420" cy="2899983"/>
          </a:xfrm>
        </p:grpSpPr>
        <p:sp>
          <p:nvSpPr>
            <p:cNvPr id="12" name="Rounded Rectangle 11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>
                  <a:latin typeface="Proxima Nova" charset="0"/>
                  <a:ea typeface="Proxima Nova" charset="0"/>
                  <a:cs typeface="Proxima Nova" charset="0"/>
                </a:rPr>
                <a:t>Additional materials</a:t>
              </a:r>
              <a:endParaRPr lang="en-US" sz="120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" name="Title 3"/>
            <p:cNvSpPr txBox="1">
              <a:spLocks/>
            </p:cNvSpPr>
            <p:nvPr/>
          </p:nvSpPr>
          <p:spPr>
            <a:xfrm>
              <a:off x="4343400" y="2781045"/>
              <a:ext cx="593598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  <a:hlinkClick r:id="rId2"/>
                </a:rPr>
                <a:t>https://github.com/DominikPinterSnapshot/snapshot_hackathon</a:t>
              </a: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 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This presentation, Postman collection, PMS data information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Your feedback is more than appreciated!</a:t>
              </a:r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6607"/>
          <a:stretch>
            <a:fillRect/>
          </a:stretch>
        </p:blipFill>
        <p:spPr/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61946" y="4457953"/>
            <a:ext cx="4834053" cy="1325563"/>
          </a:xfrm>
        </p:spPr>
        <p:txBody>
          <a:bodyPr/>
          <a:lstStyle/>
          <a:p>
            <a:r>
              <a:rPr lang="en-US" sz="6000" dirty="0"/>
              <a:t>How to contact us?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2016" y="1400599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Dominik Pinter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10739" y="2514024"/>
            <a:ext cx="3103717" cy="472082"/>
            <a:chOff x="8034725" y="3967520"/>
            <a:chExt cx="3103717" cy="472082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+420 606 602 413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10739" y="3223831"/>
            <a:ext cx="3103717" cy="472082"/>
            <a:chOff x="8034725" y="4722263"/>
            <a:chExt cx="3103717" cy="472082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dominik@snapshot.travel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93DE9-2F66-4471-8973-B4FD48F9F3B8}"/>
              </a:ext>
            </a:extLst>
          </p:cNvPr>
          <p:cNvGrpSpPr/>
          <p:nvPr/>
        </p:nvGrpSpPr>
        <p:grpSpPr>
          <a:xfrm>
            <a:off x="7162800" y="1905000"/>
            <a:ext cx="3103717" cy="472082"/>
            <a:chOff x="8034725" y="3967520"/>
            <a:chExt cx="3103717" cy="472082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A4066C0C-C164-446B-80E7-622BF185947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dom.pinter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2519565-415D-40B4-9D65-954D7B0510D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D386A14-9DCB-4E31-BD03-B77ACF67E898}"/>
              </a:ext>
            </a:extLst>
          </p:cNvPr>
          <p:cNvSpPr txBox="1">
            <a:spLocks/>
          </p:cNvSpPr>
          <p:nvPr/>
        </p:nvSpPr>
        <p:spPr>
          <a:xfrm>
            <a:off x="7086600" y="4029286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Iris Steinmetz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F8A643-9F79-44F5-A5E9-A491BD92582D}"/>
              </a:ext>
            </a:extLst>
          </p:cNvPr>
          <p:cNvGrpSpPr/>
          <p:nvPr/>
        </p:nvGrpSpPr>
        <p:grpSpPr>
          <a:xfrm>
            <a:off x="7145323" y="5142711"/>
            <a:ext cx="3103717" cy="472082"/>
            <a:chOff x="8034725" y="3967520"/>
            <a:chExt cx="3103717" cy="472082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04152E78-EC35-4F3E-8F2D-DFE041237B85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+491 512 312 8080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9DED50E-0D12-4DE7-8C38-021B6FD3FAF1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FF724-C013-4F98-B1DC-625101506B49}"/>
              </a:ext>
            </a:extLst>
          </p:cNvPr>
          <p:cNvGrpSpPr/>
          <p:nvPr/>
        </p:nvGrpSpPr>
        <p:grpSpPr>
          <a:xfrm>
            <a:off x="7145323" y="5852518"/>
            <a:ext cx="3103717" cy="472082"/>
            <a:chOff x="8034725" y="4722263"/>
            <a:chExt cx="3103717" cy="472082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33FFEFA-A536-4FF8-B6C5-AD42CB53124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iris@snapshot.travel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71D67394-603D-42F4-89D2-31EFAFF3C7FB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2B69F9-2747-4496-B6E5-781454CA120C}"/>
              </a:ext>
            </a:extLst>
          </p:cNvPr>
          <p:cNvGrpSpPr/>
          <p:nvPr/>
        </p:nvGrpSpPr>
        <p:grpSpPr>
          <a:xfrm>
            <a:off x="7197384" y="4533687"/>
            <a:ext cx="3103717" cy="472082"/>
            <a:chOff x="8034725" y="3967520"/>
            <a:chExt cx="3103717" cy="472082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3EDC3A1C-565B-449D-A492-D67A0C84558E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iris_snapshot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B2808C3-B1EB-415A-B7E9-A98769C57D7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F1DDA-957F-4B54-855B-4C433A86E066}"/>
              </a:ext>
            </a:extLst>
          </p:cNvPr>
          <p:cNvGrpSpPr/>
          <p:nvPr/>
        </p:nvGrpSpPr>
        <p:grpSpPr>
          <a:xfrm>
            <a:off x="7062496" y="590657"/>
            <a:ext cx="4085474" cy="472082"/>
            <a:chOff x="8034725" y="3967520"/>
            <a:chExt cx="3103717" cy="472082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2D0FBF15-01F1-4CC1-90DF-B6710103AC2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Austinhackathon2018.slack.com, </a:t>
              </a:r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  <a:hlinkClick r:id="rId3"/>
                </a:rPr>
                <a:t>invite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8302BA1-6A88-4CB3-8B58-544405BB83E8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Slack: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9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900000">
            <a:off x="3508085" y="-5037443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6982" y="201348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Thank You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942-2DA9-434F-89DD-234A4516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70C3-762F-4D21-8A6A-33CC5A3774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rketplace diagram.png">
            <a:extLst>
              <a:ext uri="{FF2B5EF4-FFF2-40B4-BE49-F238E27FC236}">
                <a16:creationId xmlns:a16="http://schemas.microsoft.com/office/drawing/2014/main" id="{FFB30F70-1CAC-4C37-921D-A2BD85E3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>
          <a:xfrm>
            <a:off x="-1066800" y="359592"/>
            <a:ext cx="13923435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333599" y="2232015"/>
            <a:ext cx="9612351" cy="3692999"/>
            <a:chOff x="1333599" y="2232015"/>
            <a:chExt cx="9612351" cy="3692999"/>
          </a:xfrm>
        </p:grpSpPr>
        <p:sp>
          <p:nvSpPr>
            <p:cNvPr id="7" name="Title 3"/>
            <p:cNvSpPr txBox="1">
              <a:spLocks/>
            </p:cNvSpPr>
            <p:nvPr/>
          </p:nvSpPr>
          <p:spPr>
            <a:xfrm>
              <a:off x="1503577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Identity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503577" y="4328835"/>
              <a:ext cx="2127578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Authentication / Authorization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1505751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Access to properties, customers, users, roles 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333599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3"/>
            <p:cNvSpPr txBox="1">
              <a:spLocks/>
            </p:cNvSpPr>
            <p:nvPr/>
          </p:nvSpPr>
          <p:spPr>
            <a:xfrm>
              <a:off x="6385333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Other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6385333" y="4328835"/>
              <a:ext cx="2072866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Social Media, Google Analytics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6387507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Facebook, Twitter, Instagram, Google Analytics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215355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8826211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Fabric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826211" y="4328835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 Communication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8828385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Communication between users in the hotels (hotel staff)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656233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594282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148858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697656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Proxima Nova" charset="0"/>
                <a:ea typeface="Proxima Nova" charset="0"/>
                <a:cs typeface="Proxima Nova" charset="0"/>
              </a:rPr>
              <a:t>APIs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Proxima Nova Light" charset="0"/>
                <a:ea typeface="Proxima Nova Light" charset="0"/>
                <a:cs typeface="Proxima Nova Light" charset="0"/>
              </a:rPr>
              <a:t>AVAILABLE SERVICES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74477" y="3809809"/>
            <a:ext cx="2289716" cy="1936786"/>
            <a:chOff x="3774477" y="3809809"/>
            <a:chExt cx="2289716" cy="1936786"/>
          </a:xfrm>
        </p:grpSpPr>
        <p:sp>
          <p:nvSpPr>
            <p:cNvPr id="17" name="Title 3"/>
            <p:cNvSpPr txBox="1">
              <a:spLocks/>
            </p:cNvSpPr>
            <p:nvPr/>
          </p:nvSpPr>
          <p:spPr>
            <a:xfrm>
              <a:off x="3944455" y="3809809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PMS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10800000">
              <a:off x="3774477" y="4962688"/>
              <a:ext cx="2289716" cy="783907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3944455" y="4150416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Reservations, Revenue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3946629" y="5110168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 list, on the books aggregated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GENERAL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BEST PRESENTATION TEMPLATE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3131" y="1806687"/>
            <a:ext cx="10196255" cy="443188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36869" y="2079080"/>
            <a:ext cx="9368777" cy="38353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REST / JSON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Oauth2 – support multiple flows – Authorization Code Grant (SSO), Service Access Token (app only context), Password Flow, Single Sign Out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Access token – short lifetime, Refresh token – long lifetime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Developer portal: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3"/>
              </a:rPr>
              <a:t>https://developers.snapshot.travel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– some of the APIs are hidden under the link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API Console in developer portal – supports Identity, PMS data only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URLs: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4"/>
              </a:rPr>
              <a:t>https://europewest-api-sandbox.snapshot.technology/oauth/token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5"/>
              </a:rPr>
              <a:t>https://europewest-api-sandbox.snapshot.travel.technology//v1/{API}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6"/>
              </a:rPr>
              <a:t>https://fabric-sandbox.snapshot.travel/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UI and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7"/>
              </a:rPr>
              <a:t>https://fabric-sandbox.snapshot.travel/api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API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General format: /v1/{API}/{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property_id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customer_id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}/{API}?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query_params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 have access to sample (fake) data – no real data of real hotels, PMS data are updated on daily basis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Information to configure  in the application – Number of rooms, currency, VAT ID – list is going to be provided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Each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team has separate customer </a:t>
            </a: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 app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with 5 users, only Paul has access to developer portal, other users are there for the Fabric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5CC2A4-243D-401D-802A-9CE9BDF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IDENTITY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5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3959818" y="2264502"/>
            <a:ext cx="2341090" cy="3713675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Tenant / Account / Legal </a:t>
              </a:r>
              <a:r>
                <a:rPr lang="en-US" sz="900" b="0" dirty="0" err="1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enity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Customer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Customer of Snapshot who signed up one or multiple hotels for the service and gets charged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64813" y="2264502"/>
            <a:ext cx="2341090" cy="3713675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Property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A hotel. All the data are originally gathered for a single property. Properties can be grouped to property sets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969807" y="2264502"/>
            <a:ext cx="2341090" cy="3713675"/>
            <a:chOff x="3683193" y="2126190"/>
            <a:chExt cx="2341090" cy="3713675"/>
          </a:xfrm>
        </p:grpSpPr>
        <p:sp>
          <p:nvSpPr>
            <p:cNvPr id="38" name="Rounded Rectangle 37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Person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User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41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Person who operates the application. Person who can be messaged or tasked in Fabric.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56911" y="2650067"/>
              <a:ext cx="57900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28BD12-3490-4DDC-A970-B1A8E5DA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8209235" y="445317"/>
            <a:ext cx="1578158" cy="1238367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27881" y="2191121"/>
            <a:ext cx="1578158" cy="1237879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8ADB84-A56E-445D-963A-7041E774C1DF}"/>
              </a:ext>
            </a:extLst>
          </p:cNvPr>
          <p:cNvGrpSpPr/>
          <p:nvPr/>
        </p:nvGrpSpPr>
        <p:grpSpPr>
          <a:xfrm>
            <a:off x="6880281" y="2343521"/>
            <a:ext cx="1578158" cy="1237879"/>
            <a:chOff x="3683193" y="2126190"/>
            <a:chExt cx="2341090" cy="3713675"/>
          </a:xfrm>
        </p:grpSpPr>
        <p:sp>
          <p:nvSpPr>
            <p:cNvPr id="26" name="Rounded Rectangle 30">
              <a:extLst>
                <a:ext uri="{FF2B5EF4-FFF2-40B4-BE49-F238E27FC236}">
                  <a16:creationId xmlns:a16="http://schemas.microsoft.com/office/drawing/2014/main" id="{0D006E0A-D85E-4AE9-91B5-08905EE9E905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5066E1F7-1D84-4091-96DA-D3F343A64A1A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AEF443-41B7-4A9F-9054-15B50812D4B6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6FE614-C29A-43F3-A20B-B1D83C5A8AA1}"/>
              </a:ext>
            </a:extLst>
          </p:cNvPr>
          <p:cNvGrpSpPr/>
          <p:nvPr/>
        </p:nvGrpSpPr>
        <p:grpSpPr>
          <a:xfrm>
            <a:off x="7032681" y="2495921"/>
            <a:ext cx="1578158" cy="1237879"/>
            <a:chOff x="3683193" y="2126190"/>
            <a:chExt cx="2341090" cy="3713675"/>
          </a:xfrm>
        </p:grpSpPr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C391FBA3-2DEC-4D92-802B-52981216FDE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63F9023F-61BF-4274-9AED-43EDD18631E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EFBF1-E39F-443B-BC77-7D41AF5D1F9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05E3DA-AD66-402D-986F-1C3E9B9B2CF2}"/>
              </a:ext>
            </a:extLst>
          </p:cNvPr>
          <p:cNvGrpSpPr/>
          <p:nvPr/>
        </p:nvGrpSpPr>
        <p:grpSpPr>
          <a:xfrm>
            <a:off x="7185081" y="2648321"/>
            <a:ext cx="1578158" cy="1237879"/>
            <a:chOff x="3683193" y="2126190"/>
            <a:chExt cx="2341090" cy="3713675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1E47EC47-4ABC-47BD-A182-DF7927C7854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D739C3BE-D2B3-48EC-BD80-FF665915842E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D845D4-B2A9-4F0C-874C-916FD0083A3C}"/>
                </a:ext>
              </a:extLst>
            </p:cNvPr>
            <p:cNvSpPr/>
            <p:nvPr/>
          </p:nvSpPr>
          <p:spPr>
            <a:xfrm>
              <a:off x="4474027" y="2650067"/>
              <a:ext cx="744773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79075D-7ED4-4DAA-9C93-8433DFFF53A4}"/>
              </a:ext>
            </a:extLst>
          </p:cNvPr>
          <p:cNvGrpSpPr/>
          <p:nvPr/>
        </p:nvGrpSpPr>
        <p:grpSpPr>
          <a:xfrm>
            <a:off x="9792068" y="2111805"/>
            <a:ext cx="1578158" cy="1237879"/>
            <a:chOff x="3683193" y="2126190"/>
            <a:chExt cx="2341090" cy="3713675"/>
          </a:xfrm>
        </p:grpSpPr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9F1F37C8-74BA-432E-B84A-2B922014EBF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4238BA2-B936-477D-9C99-88BFBC92119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6360E4F-9856-4576-9894-9C511C79660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943D12-BEDA-4DB5-821B-4411A86EDEE3}"/>
              </a:ext>
            </a:extLst>
          </p:cNvPr>
          <p:cNvGrpSpPr/>
          <p:nvPr/>
        </p:nvGrpSpPr>
        <p:grpSpPr>
          <a:xfrm>
            <a:off x="9944468" y="2264205"/>
            <a:ext cx="1578158" cy="1237879"/>
            <a:chOff x="3683193" y="2126190"/>
            <a:chExt cx="2341090" cy="3713675"/>
          </a:xfrm>
        </p:grpSpPr>
        <p:sp>
          <p:nvSpPr>
            <p:cNvPr id="56" name="Rounded Rectangle 30">
              <a:extLst>
                <a:ext uri="{FF2B5EF4-FFF2-40B4-BE49-F238E27FC236}">
                  <a16:creationId xmlns:a16="http://schemas.microsoft.com/office/drawing/2014/main" id="{128F5382-4E50-466F-8D74-1E7F57D8190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AF6B0382-DC9C-4DDE-A7B4-802BC967CCCC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D214D8-A490-44FC-B3DC-4A910CD2839C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9331E-0464-45B8-B987-3A8A14570C6E}"/>
              </a:ext>
            </a:extLst>
          </p:cNvPr>
          <p:cNvGrpSpPr/>
          <p:nvPr/>
        </p:nvGrpSpPr>
        <p:grpSpPr>
          <a:xfrm>
            <a:off x="10090796" y="2399405"/>
            <a:ext cx="1578158" cy="1237879"/>
            <a:chOff x="3683193" y="2126190"/>
            <a:chExt cx="2341090" cy="3713675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D787EFE-0186-4D69-B6DF-3D14A8B6CC2C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itle 3">
              <a:extLst>
                <a:ext uri="{FF2B5EF4-FFF2-40B4-BE49-F238E27FC236}">
                  <a16:creationId xmlns:a16="http://schemas.microsoft.com/office/drawing/2014/main" id="{FCFE2C04-4408-44C0-BE84-509C8AE8B780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E3455E-B45A-41B6-89C3-28F55DEE0D2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16A10E-BB84-4683-AA09-53D547497342}"/>
              </a:ext>
            </a:extLst>
          </p:cNvPr>
          <p:cNvGrpSpPr/>
          <p:nvPr/>
        </p:nvGrpSpPr>
        <p:grpSpPr>
          <a:xfrm>
            <a:off x="10202794" y="2553005"/>
            <a:ext cx="1578158" cy="1237879"/>
            <a:chOff x="3683193" y="2126190"/>
            <a:chExt cx="2341090" cy="3713675"/>
          </a:xfrm>
        </p:grpSpPr>
        <p:sp>
          <p:nvSpPr>
            <p:cNvPr id="64" name="Rounded Rectangle 30">
              <a:extLst>
                <a:ext uri="{FF2B5EF4-FFF2-40B4-BE49-F238E27FC236}">
                  <a16:creationId xmlns:a16="http://schemas.microsoft.com/office/drawing/2014/main" id="{252DAB1F-5DE5-4F08-8973-72CCDFDAE54A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itle 3">
              <a:extLst>
                <a:ext uri="{FF2B5EF4-FFF2-40B4-BE49-F238E27FC236}">
                  <a16:creationId xmlns:a16="http://schemas.microsoft.com/office/drawing/2014/main" id="{E5170B4C-D962-445E-9966-EF97127E86F1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45FD9C-9595-440E-8F44-AFD2EDE90531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BB7A78-7128-41AA-ACFA-C8C8EF5713D3}"/>
              </a:ext>
            </a:extLst>
          </p:cNvPr>
          <p:cNvGrpSpPr/>
          <p:nvPr/>
        </p:nvGrpSpPr>
        <p:grpSpPr>
          <a:xfrm>
            <a:off x="3733800" y="3371382"/>
            <a:ext cx="2607952" cy="3181818"/>
            <a:chOff x="4478798" y="1062388"/>
            <a:chExt cx="2990083" cy="4946526"/>
          </a:xfrm>
        </p:grpSpPr>
        <p:sp>
          <p:nvSpPr>
            <p:cNvPr id="70" name="Rounded Rectangle 6">
              <a:extLst>
                <a:ext uri="{FF2B5EF4-FFF2-40B4-BE49-F238E27FC236}">
                  <a16:creationId xmlns:a16="http://schemas.microsoft.com/office/drawing/2014/main" id="{C5C8F932-C4B1-44DC-B788-D489F69E0754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32610B0D-42C7-400B-80FA-3D0586EF8B0D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Excluded: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A1F18F49-81CB-4B68-8FF1-C5EBB24C7B19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80102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Groups of users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Application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User roles /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Property sets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SSO / Navbar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 err="1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Multicustomer</a:t>
              </a: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scenarios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21DD44-D81A-4372-8F77-0A2B6915C601}"/>
              </a:ext>
            </a:extLst>
          </p:cNvPr>
          <p:cNvGrpSpPr/>
          <p:nvPr/>
        </p:nvGrpSpPr>
        <p:grpSpPr>
          <a:xfrm>
            <a:off x="8077458" y="4460718"/>
            <a:ext cx="3809741" cy="1516242"/>
            <a:chOff x="4444504" y="955663"/>
            <a:chExt cx="3024377" cy="5057383"/>
          </a:xfrm>
        </p:grpSpPr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5620FE5D-56F7-4288-B5FE-9019D0E9F90A}"/>
                </a:ext>
              </a:extLst>
            </p:cNvPr>
            <p:cNvSpPr/>
            <p:nvPr/>
          </p:nvSpPr>
          <p:spPr>
            <a:xfrm>
              <a:off x="4444504" y="955663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C994B781-9407-403E-87E4-D8BFF0041D90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Getting context: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E9155E77-554B-4A6E-93BD-8E84E9DFB3C2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3104831"/>
              <a:ext cx="2602705" cy="29082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/identity/properties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/identity/customers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D349EFF-DF99-4C5E-9DD6-3CE0B6F9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PMS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3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napSho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6385</TotalTime>
  <Words>696</Words>
  <Application>Microsoft Office PowerPoint</Application>
  <PresentationFormat>Widescreen</PresentationFormat>
  <Paragraphs>127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linea-basic-10</vt:lpstr>
      <vt:lpstr>Proxima Nova</vt:lpstr>
      <vt:lpstr>Proxima Nova Light</vt:lpstr>
      <vt:lpstr>Proxima Nova Semibold</vt:lpstr>
      <vt:lpstr>Roboto Light</vt:lpstr>
      <vt:lpstr>Roboto Medium</vt:lpstr>
      <vt:lpstr>Roboto Thin</vt:lpstr>
      <vt:lpstr>Source Sans Pro</vt:lpstr>
      <vt:lpstr>Office Theme</vt:lpstr>
      <vt:lpstr>PowerPoint Presentation</vt:lpstr>
      <vt:lpstr>PowerPoint Presentation</vt:lpstr>
      <vt:lpstr>APIs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contact us?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Dominik Pinter</cp:lastModifiedBy>
  <cp:revision>366</cp:revision>
  <dcterms:created xsi:type="dcterms:W3CDTF">2016-05-11T05:09:43Z</dcterms:created>
  <dcterms:modified xsi:type="dcterms:W3CDTF">2018-01-27T15:00:41Z</dcterms:modified>
</cp:coreProperties>
</file>